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6858000" cx="12192000"/>
  <p:notesSz cx="6805600" cy="99393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8CCA4BA-E946-4147-8629-2518978D2484}">
  <a:tblStyle styleId="{C8CCA4BA-E946-4147-8629-2518978D2484}" styleName="Table_0">
    <a:wholeTbl>
      <a:tcTxStyle b="off" i="off">
        <a:font>
          <a:latin typeface="나눔명조"/>
          <a:ea typeface="나눔명조"/>
          <a:cs typeface="나눔명조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나눔명조"/>
          <a:ea typeface="나눔명조"/>
          <a:cs typeface="나눔명조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나눔명조"/>
          <a:ea typeface="나눔명조"/>
          <a:cs typeface="나눔명조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나눔명조"/>
          <a:ea typeface="나눔명조"/>
          <a:cs typeface="나눔명조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나눔명조"/>
          <a:ea typeface="나눔명조"/>
          <a:cs typeface="나눔명조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7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4939" y="0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7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7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8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8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9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9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1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2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3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4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4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5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25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5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26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6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27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7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28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8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9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29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9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30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0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6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36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6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7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7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8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9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0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0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3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4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4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6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6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1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1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2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2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9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9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0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80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1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1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2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2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9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89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/>
          <p:nvPr>
            <p:ph idx="2" type="sldImg"/>
          </p:nvPr>
        </p:nvSpPr>
        <p:spPr>
          <a:xfrm>
            <a:off x="92075" y="746125"/>
            <a:ext cx="6623050" cy="372586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:notes"/>
          <p:cNvSpPr txBox="1"/>
          <p:nvPr>
            <p:ph idx="12" type="sldNum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hangeul.naver.com/font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배경2">
  <p:cSld name="배경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168002" y="126000"/>
            <a:ext cx="11869017" cy="66153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배경3">
  <p:cSld name="배경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배경4">
  <p:cSld name="배경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배경5">
  <p:cSld name="배경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168000" y="138701"/>
            <a:ext cx="11856000" cy="6602668"/>
          </a:xfrm>
          <a:prstGeom prst="rect">
            <a:avLst/>
          </a:prstGeom>
          <a:solidFill>
            <a:srgbClr val="FC5E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화면">
  <p:cSld name="빈화면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용 및 내용 2개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09600" y="1600200"/>
            <a:ext cx="5384800" cy="459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6197600" y="1600200"/>
            <a:ext cx="5384800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3" type="body"/>
          </p:nvPr>
        </p:nvSpPr>
        <p:spPr>
          <a:xfrm>
            <a:off x="6196037" y="3984220"/>
            <a:ext cx="5384800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용 및 설명" type="objTx">
  <p:cSld name="OBJECT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2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10"/>
              </a:spcBef>
              <a:spcAft>
                <a:spcPts val="0"/>
              </a:spcAft>
              <a:buClr>
                <a:srgbClr val="3F3F3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50"/>
              </a:spcBef>
              <a:spcAft>
                <a:spcPts val="0"/>
              </a:spcAft>
              <a:buClr>
                <a:srgbClr val="3F3F3F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50"/>
              </a:spcBef>
              <a:spcAft>
                <a:spcPts val="0"/>
              </a:spcAft>
              <a:buClr>
                <a:srgbClr val="3F3F3F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표지_텍스트">
  <p:cSld name="표지_텍스트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168000" y="138701"/>
            <a:ext cx="11856000" cy="6602668"/>
          </a:xfrm>
          <a:prstGeom prst="rect">
            <a:avLst/>
          </a:prstGeom>
          <a:solidFill>
            <a:srgbClr val="FC5E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431371" y="6381329"/>
            <a:ext cx="4032448" cy="289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문서는 나눔글꼴로 작성되었습니다. </a:t>
            </a:r>
            <a:r>
              <a:rPr b="0" i="0" lang="ko-KR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설치하기</a:t>
            </a:r>
            <a:endParaRPr b="0" i="0" sz="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516731" y="332656"/>
            <a:ext cx="8747621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0" i="0" sz="45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9264352" y="332657"/>
            <a:ext cx="2602608" cy="690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지1_텍스트">
  <p:cSld name="내지1_텍스트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168000" y="126000"/>
            <a:ext cx="11856000" cy="6615368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993643" y="116632"/>
            <a:ext cx="10094912" cy="854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내지2_텍스트">
  <p:cSld name="내지2_텍스트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168000" y="126000"/>
            <a:ext cx="11856000" cy="6615368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632171" y="260648"/>
            <a:ext cx="3950229" cy="177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7666038" y="2636914"/>
            <a:ext cx="3998581" cy="432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배경1">
  <p:cSld name="배경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168000" y="126000"/>
            <a:ext cx="11856000" cy="6615368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7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22.jpg"/><Relationship Id="rId8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Relationship Id="rId5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29.jpg"/><Relationship Id="rId5" Type="http://schemas.openxmlformats.org/officeDocument/2006/relationships/image" Target="../media/image56.png"/><Relationship Id="rId6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Relationship Id="rId4" Type="http://schemas.openxmlformats.org/officeDocument/2006/relationships/image" Target="../media/image33.jp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7536160" y="126000"/>
            <a:ext cx="4518008" cy="66153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 txBox="1"/>
          <p:nvPr>
            <p:ph type="ctrTitle"/>
          </p:nvPr>
        </p:nvSpPr>
        <p:spPr>
          <a:xfrm>
            <a:off x="7536160" y="2636914"/>
            <a:ext cx="453650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0" i="0" lang="ko-KR" sz="45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DABONG.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7576120" y="4617132"/>
            <a:ext cx="2840360" cy="803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2018. 06. 15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응용 SW 엔지니어 및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안드로이드 API개발자 양성과정 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7608168" y="6381329"/>
            <a:ext cx="3024336" cy="289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3조_다자바/DA_Java</a:t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7320136" y="126000"/>
            <a:ext cx="125520" cy="16975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7578690" y="5448401"/>
            <a:ext cx="532800" cy="221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이성희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7578690" y="5694622"/>
            <a:ext cx="532800" cy="223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조혜정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7600546" y="5943594"/>
            <a:ext cx="529994" cy="221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홍소미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272" y="1916832"/>
            <a:ext cx="3493660" cy="291586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234383" y="5448401"/>
            <a:ext cx="534332" cy="221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유승열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8234383" y="5694622"/>
            <a:ext cx="534332" cy="223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이강혁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8256239" y="5943594"/>
            <a:ext cx="530916" cy="221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김동영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p25"/>
          <p:cNvGraphicFramePr/>
          <p:nvPr/>
        </p:nvGraphicFramePr>
        <p:xfrm>
          <a:off x="2032000" y="10592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{C8CCA4BA-E946-4147-8629-2518978D2484}</a:tableStyleId>
              </a:tblPr>
              <a:tblGrid>
                <a:gridCol w="2826600"/>
                <a:gridCol w="5301400"/>
              </a:tblGrid>
              <a:tr h="59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항목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9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O/S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WINDOW10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9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SERVER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TOMCAT 8.5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9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DBMS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ORACLE Express Edition 11g Release 2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9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ENQUAGE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JAVA 1.8 version, HTML, CSS, JAVASCRIPT, SQL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9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FRAMEWORK/PLATFORM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JQUERY 3.3.1, JSTL, JDBC, AJAX, BOOTSTRAP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9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DEVELOP TOOL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ECLIPSE EE, SQL DEVELOPER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59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DESIGN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PHOTOSHOP, ILLUSTRATOR, PAINT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204" name="Google Shape;204;p25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205" name="Google Shape;205;p25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206" name="Google Shape;206;p25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사용 툴</a:t>
              </a:r>
              <a:endParaRPr/>
            </a:p>
          </p:txBody>
        </p:sp>
        <p:cxnSp>
          <p:nvCxnSpPr>
            <p:cNvPr id="207" name="Google Shape;207;p25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08" name="Google Shape;20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0" y="1540043"/>
            <a:ext cx="12032149" cy="4299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6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215" name="Google Shape;215;p26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216" name="Google Shape;216;p26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클래스 다이어그램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_테이블 정의서</a:t>
              </a:r>
              <a:endParaRPr/>
            </a:p>
          </p:txBody>
        </p:sp>
        <p:cxnSp>
          <p:nvCxnSpPr>
            <p:cNvPr id="217" name="Google Shape;217;p26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18" name="Google Shape;21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39333"/>
            <a:ext cx="12192000" cy="455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7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226" name="Google Shape;226;p27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227" name="Google Shape;227;p27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클래스 다이어그램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_테이블 정의서</a:t>
              </a:r>
              <a:endParaRPr/>
            </a:p>
          </p:txBody>
        </p:sp>
        <p:cxnSp>
          <p:nvCxnSpPr>
            <p:cNvPr id="228" name="Google Shape;228;p27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54667"/>
            <a:ext cx="1219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8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236" name="Google Shape;236;p28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237" name="Google Shape;237;p28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클래스 다이어그램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_테이블 정의서</a:t>
              </a:r>
              <a:endParaRPr/>
            </a:p>
          </p:txBody>
        </p:sp>
        <p:cxnSp>
          <p:nvCxnSpPr>
            <p:cNvPr id="238" name="Google Shape;238;p28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1600"/>
            <a:ext cx="12192000" cy="463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9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246" name="Google Shape;246;p29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클래스 다이어그램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_테이블 정의서</a:t>
              </a:r>
              <a:endParaRPr/>
            </a:p>
          </p:txBody>
        </p:sp>
        <p:cxnSp>
          <p:nvCxnSpPr>
            <p:cNvPr id="248" name="Google Shape;248;p29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933" y="1169513"/>
            <a:ext cx="12192000" cy="484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30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256" name="Google Shape;256;p30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257" name="Google Shape;257;p30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클래스 다이어그램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_테이블 정의서</a:t>
              </a:r>
              <a:endParaRPr/>
            </a:p>
          </p:txBody>
        </p:sp>
        <p:cxnSp>
          <p:nvCxnSpPr>
            <p:cNvPr id="258" name="Google Shape;258;p30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1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264" name="Google Shape;264;p31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265" name="Google Shape;265;p31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시퀀스 다이어그램 </a:t>
              </a:r>
              <a:endParaRPr/>
            </a:p>
          </p:txBody>
        </p:sp>
        <p:cxnSp>
          <p:nvCxnSpPr>
            <p:cNvPr id="266" name="Google Shape;266;p31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7095" y="718055"/>
            <a:ext cx="9497809" cy="5421888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275" name="Google Shape;275;p32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276" name="Google Shape;276;p32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유스케이스_봉사자</a:t>
              </a:r>
              <a:endParaRPr/>
            </a:p>
          </p:txBody>
        </p:sp>
        <p:cxnSp>
          <p:nvCxnSpPr>
            <p:cNvPr id="277" name="Google Shape;277;p32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2"/>
          <p:cNvGrpSpPr/>
          <p:nvPr/>
        </p:nvGrpSpPr>
        <p:grpSpPr>
          <a:xfrm>
            <a:off x="1160058" y="893943"/>
            <a:ext cx="9871883" cy="5070114"/>
            <a:chOff x="791570" y="805239"/>
            <a:chExt cx="9871883" cy="5070114"/>
          </a:xfrm>
        </p:grpSpPr>
        <p:sp>
          <p:nvSpPr>
            <p:cNvPr id="280" name="Google Shape;280;p32"/>
            <p:cNvSpPr/>
            <p:nvPr/>
          </p:nvSpPr>
          <p:spPr>
            <a:xfrm>
              <a:off x="6014114" y="1903875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공지사항</a:t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6014114" y="3002511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복지자 게시판</a:t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6014114" y="4142090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봉사자 게시판</a:t>
              </a: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6014114" y="5208889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정보마당</a:t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3124200" y="2355663"/>
              <a:ext cx="2047164" cy="1360231"/>
            </a:xfrm>
            <a:prstGeom prst="rect">
              <a:avLst/>
            </a:prstGeom>
            <a:noFill/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8616289" y="805239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 정보</a:t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8616289" y="1896467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공지사항 읽기</a:t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8616289" y="2997958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읽기, 매칭</a:t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6014114" y="805239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지도</a:t>
              </a: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8616289" y="4140393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읽기, 수정,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삭제, 글쓰기</a:t>
              </a: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8616289" y="5211163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6324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정보 읽기</a:t>
              </a:r>
              <a:endParaRPr/>
            </a:p>
          </p:txBody>
        </p:sp>
        <p:cxnSp>
          <p:nvCxnSpPr>
            <p:cNvPr id="291" name="Google Shape;291;p32"/>
            <p:cNvCxnSpPr/>
            <p:nvPr/>
          </p:nvCxnSpPr>
          <p:spPr>
            <a:xfrm flipH="1" rot="10800000">
              <a:off x="5171364" y="1137334"/>
              <a:ext cx="842750" cy="1895877"/>
            </a:xfrm>
            <a:prstGeom prst="straightConnector1">
              <a:avLst/>
            </a:prstGeom>
            <a:noFill/>
            <a:ln cap="flat" cmpd="sng" w="9525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2" name="Google Shape;292;p32"/>
            <p:cNvCxnSpPr/>
            <p:nvPr/>
          </p:nvCxnSpPr>
          <p:spPr>
            <a:xfrm flipH="1" rot="10800000">
              <a:off x="5171364" y="2235970"/>
              <a:ext cx="842750" cy="797241"/>
            </a:xfrm>
            <a:prstGeom prst="straightConnector1">
              <a:avLst/>
            </a:prstGeom>
            <a:noFill/>
            <a:ln cap="flat" cmpd="sng" w="9525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3" name="Google Shape;293;p32"/>
            <p:cNvCxnSpPr/>
            <p:nvPr/>
          </p:nvCxnSpPr>
          <p:spPr>
            <a:xfrm>
              <a:off x="5171364" y="3033211"/>
              <a:ext cx="842750" cy="301395"/>
            </a:xfrm>
            <a:prstGeom prst="straightConnector1">
              <a:avLst/>
            </a:prstGeom>
            <a:noFill/>
            <a:ln cap="flat" cmpd="sng" w="9525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4" name="Google Shape;294;p32"/>
            <p:cNvCxnSpPr/>
            <p:nvPr/>
          </p:nvCxnSpPr>
          <p:spPr>
            <a:xfrm>
              <a:off x="5171364" y="3033211"/>
              <a:ext cx="842750" cy="1440974"/>
            </a:xfrm>
            <a:prstGeom prst="straightConnector1">
              <a:avLst/>
            </a:prstGeom>
            <a:noFill/>
            <a:ln cap="flat" cmpd="sng" w="9525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32"/>
            <p:cNvCxnSpPr/>
            <p:nvPr/>
          </p:nvCxnSpPr>
          <p:spPr>
            <a:xfrm>
              <a:off x="5171364" y="3033211"/>
              <a:ext cx="842750" cy="2507773"/>
            </a:xfrm>
            <a:prstGeom prst="straightConnector1">
              <a:avLst/>
            </a:prstGeom>
            <a:noFill/>
            <a:ln cap="flat" cmpd="sng" w="9525">
              <a:solidFill>
                <a:srgbClr val="31859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32"/>
            <p:cNvCxnSpPr/>
            <p:nvPr/>
          </p:nvCxnSpPr>
          <p:spPr>
            <a:xfrm>
              <a:off x="8061278" y="1137334"/>
              <a:ext cx="555011" cy="0"/>
            </a:xfrm>
            <a:prstGeom prst="straightConnector1">
              <a:avLst/>
            </a:prstGeom>
            <a:noFill/>
            <a:ln cap="flat" cmpd="sng" w="9525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7" name="Google Shape;297;p32"/>
            <p:cNvCxnSpPr/>
            <p:nvPr/>
          </p:nvCxnSpPr>
          <p:spPr>
            <a:xfrm flipH="1" rot="10800000">
              <a:off x="8061278" y="2228562"/>
              <a:ext cx="555011" cy="7408"/>
            </a:xfrm>
            <a:prstGeom prst="straightConnector1">
              <a:avLst/>
            </a:prstGeom>
            <a:noFill/>
            <a:ln cap="flat" cmpd="sng" w="9525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p32"/>
            <p:cNvCxnSpPr/>
            <p:nvPr/>
          </p:nvCxnSpPr>
          <p:spPr>
            <a:xfrm flipH="1" rot="10800000">
              <a:off x="8061278" y="3330053"/>
              <a:ext cx="555011" cy="4553"/>
            </a:xfrm>
            <a:prstGeom prst="straightConnector1">
              <a:avLst/>
            </a:prstGeom>
            <a:noFill/>
            <a:ln cap="flat" cmpd="sng" w="9525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9" name="Google Shape;299;p32"/>
            <p:cNvCxnSpPr/>
            <p:nvPr/>
          </p:nvCxnSpPr>
          <p:spPr>
            <a:xfrm flipH="1" rot="10800000">
              <a:off x="8061278" y="4472488"/>
              <a:ext cx="555011" cy="1697"/>
            </a:xfrm>
            <a:prstGeom prst="straightConnector1">
              <a:avLst/>
            </a:prstGeom>
            <a:noFill/>
            <a:ln cap="flat" cmpd="sng" w="9525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p32"/>
            <p:cNvCxnSpPr/>
            <p:nvPr/>
          </p:nvCxnSpPr>
          <p:spPr>
            <a:xfrm>
              <a:off x="8061278" y="5540984"/>
              <a:ext cx="555011" cy="2274"/>
            </a:xfrm>
            <a:prstGeom prst="straightConnector1">
              <a:avLst/>
            </a:prstGeom>
            <a:noFill/>
            <a:ln cap="flat" cmpd="sng" w="9525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1" name="Google Shape;301;p32"/>
            <p:cNvSpPr/>
            <p:nvPr/>
          </p:nvSpPr>
          <p:spPr>
            <a:xfrm>
              <a:off x="791570" y="2221752"/>
              <a:ext cx="1750323" cy="1628054"/>
            </a:xfrm>
            <a:prstGeom prst="ellipse">
              <a:avLst/>
            </a:prstGeom>
            <a:solidFill>
              <a:srgbClr val="D6E3B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봉사자</a:t>
              </a:r>
              <a:endParaRPr/>
            </a:p>
          </p:txBody>
        </p:sp>
        <p:cxnSp>
          <p:nvCxnSpPr>
            <p:cNvPr id="302" name="Google Shape;302;p32"/>
            <p:cNvCxnSpPr/>
            <p:nvPr/>
          </p:nvCxnSpPr>
          <p:spPr>
            <a:xfrm flipH="1" rot="10800000">
              <a:off x="2541893" y="3034495"/>
              <a:ext cx="582307" cy="2568"/>
            </a:xfrm>
            <a:prstGeom prst="straightConnector1">
              <a:avLst/>
            </a:prstGeom>
            <a:noFill/>
            <a:ln cap="flat" cmpd="sng" w="9525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33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309" name="Google Shape;309;p33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310" name="Google Shape;310;p33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유스케이스_복지자</a:t>
              </a:r>
              <a:endParaRPr/>
            </a:p>
          </p:txBody>
        </p:sp>
        <p:cxnSp>
          <p:nvCxnSpPr>
            <p:cNvPr id="311" name="Google Shape;311;p33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3"/>
          <p:cNvGrpSpPr/>
          <p:nvPr/>
        </p:nvGrpSpPr>
        <p:grpSpPr>
          <a:xfrm>
            <a:off x="1160058" y="893943"/>
            <a:ext cx="9871883" cy="5070114"/>
            <a:chOff x="791570" y="805239"/>
            <a:chExt cx="9871883" cy="5070114"/>
          </a:xfrm>
        </p:grpSpPr>
        <p:sp>
          <p:nvSpPr>
            <p:cNvPr id="314" name="Google Shape;314;p33"/>
            <p:cNvSpPr/>
            <p:nvPr/>
          </p:nvSpPr>
          <p:spPr>
            <a:xfrm>
              <a:off x="6014114" y="1903875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공지사항</a:t>
              </a: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6014114" y="3002511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복지자 게시판</a:t>
              </a: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6014114" y="4142090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봉사자 게시판</a:t>
              </a: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6014114" y="5208889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정보마당</a:t>
              </a: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3124200" y="2353095"/>
              <a:ext cx="2047164" cy="1360231"/>
            </a:xfrm>
            <a:prstGeom prst="rect">
              <a:avLst/>
            </a:prstGeom>
            <a:noFill/>
            <a:ln cap="flat" cmpd="sng" w="25400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8616289" y="805239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 정보</a:t>
              </a: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8616289" y="1896467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공지사항 읽기</a:t>
              </a: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8616289" y="2997958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읽기, 수정,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삭제, 글쓰기</a:t>
              </a: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6014114" y="805239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지도</a:t>
              </a: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8616289" y="4140393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읽기, 매칭</a:t>
              </a: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8616289" y="5211163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9748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정보 읽기</a:t>
              </a:r>
              <a:endParaRPr/>
            </a:p>
          </p:txBody>
        </p:sp>
        <p:cxnSp>
          <p:nvCxnSpPr>
            <p:cNvPr id="325" name="Google Shape;325;p33"/>
            <p:cNvCxnSpPr/>
            <p:nvPr/>
          </p:nvCxnSpPr>
          <p:spPr>
            <a:xfrm flipH="1" rot="10800000">
              <a:off x="5171364" y="1137334"/>
              <a:ext cx="842750" cy="1895877"/>
            </a:xfrm>
            <a:prstGeom prst="straightConnector1">
              <a:avLst/>
            </a:prstGeom>
            <a:noFill/>
            <a:ln cap="flat" cmpd="sng" w="9525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33"/>
            <p:cNvCxnSpPr/>
            <p:nvPr/>
          </p:nvCxnSpPr>
          <p:spPr>
            <a:xfrm flipH="1" rot="10800000">
              <a:off x="5171364" y="2235970"/>
              <a:ext cx="842750" cy="797241"/>
            </a:xfrm>
            <a:prstGeom prst="straightConnector1">
              <a:avLst/>
            </a:prstGeom>
            <a:noFill/>
            <a:ln cap="flat" cmpd="sng" w="9525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33"/>
            <p:cNvCxnSpPr/>
            <p:nvPr/>
          </p:nvCxnSpPr>
          <p:spPr>
            <a:xfrm>
              <a:off x="5171364" y="3033211"/>
              <a:ext cx="842750" cy="301395"/>
            </a:xfrm>
            <a:prstGeom prst="straightConnector1">
              <a:avLst/>
            </a:prstGeom>
            <a:noFill/>
            <a:ln cap="flat" cmpd="sng" w="9525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8" name="Google Shape;328;p33"/>
            <p:cNvCxnSpPr/>
            <p:nvPr/>
          </p:nvCxnSpPr>
          <p:spPr>
            <a:xfrm>
              <a:off x="5171364" y="3033211"/>
              <a:ext cx="842750" cy="1440974"/>
            </a:xfrm>
            <a:prstGeom prst="straightConnector1">
              <a:avLst/>
            </a:prstGeom>
            <a:noFill/>
            <a:ln cap="flat" cmpd="sng" w="9525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9" name="Google Shape;329;p33"/>
            <p:cNvCxnSpPr/>
            <p:nvPr/>
          </p:nvCxnSpPr>
          <p:spPr>
            <a:xfrm>
              <a:off x="5171364" y="3033211"/>
              <a:ext cx="842750" cy="2507773"/>
            </a:xfrm>
            <a:prstGeom prst="straightConnector1">
              <a:avLst/>
            </a:prstGeom>
            <a:noFill/>
            <a:ln cap="flat" cmpd="sng" w="9525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p33"/>
            <p:cNvCxnSpPr/>
            <p:nvPr/>
          </p:nvCxnSpPr>
          <p:spPr>
            <a:xfrm>
              <a:off x="8061278" y="1137334"/>
              <a:ext cx="555011" cy="0"/>
            </a:xfrm>
            <a:prstGeom prst="straightConnector1">
              <a:avLst/>
            </a:prstGeom>
            <a:noFill/>
            <a:ln cap="flat" cmpd="sng" w="9525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33"/>
            <p:cNvCxnSpPr/>
            <p:nvPr/>
          </p:nvCxnSpPr>
          <p:spPr>
            <a:xfrm flipH="1" rot="10800000">
              <a:off x="8061278" y="2228562"/>
              <a:ext cx="555011" cy="7408"/>
            </a:xfrm>
            <a:prstGeom prst="straightConnector1">
              <a:avLst/>
            </a:prstGeom>
            <a:noFill/>
            <a:ln cap="flat" cmpd="sng" w="9525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33"/>
            <p:cNvCxnSpPr/>
            <p:nvPr/>
          </p:nvCxnSpPr>
          <p:spPr>
            <a:xfrm flipH="1" rot="10800000">
              <a:off x="8061278" y="3330053"/>
              <a:ext cx="555011" cy="4553"/>
            </a:xfrm>
            <a:prstGeom prst="straightConnector1">
              <a:avLst/>
            </a:prstGeom>
            <a:noFill/>
            <a:ln cap="flat" cmpd="sng" w="9525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33"/>
            <p:cNvCxnSpPr/>
            <p:nvPr/>
          </p:nvCxnSpPr>
          <p:spPr>
            <a:xfrm flipH="1" rot="10800000">
              <a:off x="8061278" y="4472488"/>
              <a:ext cx="555011" cy="1697"/>
            </a:xfrm>
            <a:prstGeom prst="straightConnector1">
              <a:avLst/>
            </a:prstGeom>
            <a:noFill/>
            <a:ln cap="flat" cmpd="sng" w="9525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33"/>
            <p:cNvCxnSpPr/>
            <p:nvPr/>
          </p:nvCxnSpPr>
          <p:spPr>
            <a:xfrm>
              <a:off x="8061278" y="5540984"/>
              <a:ext cx="555011" cy="2274"/>
            </a:xfrm>
            <a:prstGeom prst="straightConnector1">
              <a:avLst/>
            </a:prstGeom>
            <a:noFill/>
            <a:ln cap="flat" cmpd="sng" w="9525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5" name="Google Shape;335;p33"/>
            <p:cNvSpPr/>
            <p:nvPr/>
          </p:nvSpPr>
          <p:spPr>
            <a:xfrm>
              <a:off x="791570" y="2221752"/>
              <a:ext cx="1750323" cy="1628054"/>
            </a:xfrm>
            <a:prstGeom prst="ellipse">
              <a:avLst/>
            </a:prstGeom>
            <a:solidFill>
              <a:srgbClr val="FBD4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복지자</a:t>
              </a:r>
              <a:endParaRPr/>
            </a:p>
          </p:txBody>
        </p:sp>
        <p:cxnSp>
          <p:nvCxnSpPr>
            <p:cNvPr id="336" name="Google Shape;336;p33"/>
            <p:cNvCxnSpPr/>
            <p:nvPr/>
          </p:nvCxnSpPr>
          <p:spPr>
            <a:xfrm flipH="1" rot="10800000">
              <a:off x="2541893" y="3033211"/>
              <a:ext cx="582307" cy="2568"/>
            </a:xfrm>
            <a:prstGeom prst="straightConnector1">
              <a:avLst/>
            </a:prstGeom>
            <a:noFill/>
            <a:ln cap="flat" cmpd="sng" w="9525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4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343" name="Google Shape;343;p34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344" name="Google Shape;344;p34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유스케이스_관리자</a:t>
              </a:r>
              <a:endParaRPr/>
            </a:p>
          </p:txBody>
        </p:sp>
        <p:cxnSp>
          <p:nvCxnSpPr>
            <p:cNvPr id="345" name="Google Shape;345;p34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46" name="Google Shape;3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4"/>
          <p:cNvGrpSpPr/>
          <p:nvPr/>
        </p:nvGrpSpPr>
        <p:grpSpPr>
          <a:xfrm>
            <a:off x="1160058" y="832024"/>
            <a:ext cx="9871883" cy="5193951"/>
            <a:chOff x="791570" y="805239"/>
            <a:chExt cx="9871883" cy="5193951"/>
          </a:xfrm>
        </p:grpSpPr>
        <p:sp>
          <p:nvSpPr>
            <p:cNvPr id="348" name="Google Shape;348;p34"/>
            <p:cNvSpPr/>
            <p:nvPr/>
          </p:nvSpPr>
          <p:spPr>
            <a:xfrm>
              <a:off x="6014114" y="1696868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공지사항</a:t>
              </a: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6014114" y="2605552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복지자 게시판</a:t>
              </a: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6014114" y="3544970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봉사자 게시판</a:t>
              </a: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6014114" y="4441126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정보마당</a:t>
              </a: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3124200" y="2639703"/>
              <a:ext cx="2047164" cy="1360231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</a:t>
              </a: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8616289" y="805239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 정보</a:t>
              </a: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8616289" y="1691747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읽기, 수정,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삭제, 글쓰기</a:t>
              </a: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8616289" y="2615814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읽기, 수정, 글쓰기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삭제, 매칭</a:t>
              </a: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6014114" y="805239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지도</a:t>
              </a: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8616289" y="3544970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읽기, 수정, 글쓰기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삭제, 매칭</a:t>
              </a: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8616289" y="4441126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읽기, 수정,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삭제, 글쓰기</a:t>
              </a:r>
              <a:endParaRPr/>
            </a:p>
          </p:txBody>
        </p:sp>
        <p:cxnSp>
          <p:nvCxnSpPr>
            <p:cNvPr id="359" name="Google Shape;359;p34"/>
            <p:cNvCxnSpPr/>
            <p:nvPr/>
          </p:nvCxnSpPr>
          <p:spPr>
            <a:xfrm flipH="1" rot="10800000">
              <a:off x="5171364" y="1137334"/>
              <a:ext cx="842750" cy="2182485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34"/>
            <p:cNvCxnSpPr/>
            <p:nvPr/>
          </p:nvCxnSpPr>
          <p:spPr>
            <a:xfrm flipH="1" rot="10800000">
              <a:off x="5171364" y="2028963"/>
              <a:ext cx="842750" cy="1290856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34"/>
            <p:cNvCxnSpPr/>
            <p:nvPr/>
          </p:nvCxnSpPr>
          <p:spPr>
            <a:xfrm flipH="1" rot="10800000">
              <a:off x="5171364" y="2937647"/>
              <a:ext cx="842750" cy="382172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34"/>
            <p:cNvCxnSpPr/>
            <p:nvPr/>
          </p:nvCxnSpPr>
          <p:spPr>
            <a:xfrm>
              <a:off x="5171364" y="3319819"/>
              <a:ext cx="842750" cy="557246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34"/>
            <p:cNvCxnSpPr/>
            <p:nvPr/>
          </p:nvCxnSpPr>
          <p:spPr>
            <a:xfrm>
              <a:off x="5171364" y="3319819"/>
              <a:ext cx="842750" cy="1453402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p34"/>
            <p:cNvCxnSpPr/>
            <p:nvPr/>
          </p:nvCxnSpPr>
          <p:spPr>
            <a:xfrm>
              <a:off x="8061278" y="1137334"/>
              <a:ext cx="555011" cy="0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p34"/>
            <p:cNvCxnSpPr/>
            <p:nvPr/>
          </p:nvCxnSpPr>
          <p:spPr>
            <a:xfrm flipH="1" rot="10800000">
              <a:off x="8061278" y="2023842"/>
              <a:ext cx="555011" cy="5121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6" name="Google Shape;366;p34"/>
            <p:cNvCxnSpPr/>
            <p:nvPr/>
          </p:nvCxnSpPr>
          <p:spPr>
            <a:xfrm>
              <a:off x="8061278" y="2937647"/>
              <a:ext cx="555011" cy="10262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34"/>
            <p:cNvCxnSpPr/>
            <p:nvPr/>
          </p:nvCxnSpPr>
          <p:spPr>
            <a:xfrm>
              <a:off x="8061278" y="3877065"/>
              <a:ext cx="555011" cy="0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34"/>
            <p:cNvCxnSpPr/>
            <p:nvPr/>
          </p:nvCxnSpPr>
          <p:spPr>
            <a:xfrm>
              <a:off x="8061278" y="4773221"/>
              <a:ext cx="555011" cy="0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9" name="Google Shape;369;p34"/>
            <p:cNvSpPr/>
            <p:nvPr/>
          </p:nvSpPr>
          <p:spPr>
            <a:xfrm>
              <a:off x="791570" y="2508360"/>
              <a:ext cx="1750323" cy="1628054"/>
            </a:xfrm>
            <a:prstGeom prst="ellipse">
              <a:avLst/>
            </a:prstGeom>
            <a:solidFill>
              <a:srgbClr val="B7CC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관리자</a:t>
              </a:r>
              <a:endParaRPr/>
            </a:p>
          </p:txBody>
        </p:sp>
        <p:cxnSp>
          <p:nvCxnSpPr>
            <p:cNvPr id="370" name="Google Shape;370;p34"/>
            <p:cNvCxnSpPr/>
            <p:nvPr/>
          </p:nvCxnSpPr>
          <p:spPr>
            <a:xfrm flipH="1" rot="10800000">
              <a:off x="2541893" y="3319819"/>
              <a:ext cx="582307" cy="2568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71" name="Google Shape;371;p34"/>
            <p:cNvSpPr/>
            <p:nvPr/>
          </p:nvSpPr>
          <p:spPr>
            <a:xfrm>
              <a:off x="6014114" y="5335000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관리</a:t>
              </a: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8616289" y="5335000"/>
              <a:ext cx="2047164" cy="664190"/>
            </a:xfrm>
            <a:prstGeom prst="rect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통계, 회원 삭제</a:t>
              </a:r>
              <a:endParaRPr/>
            </a:p>
          </p:txBody>
        </p:sp>
        <p:cxnSp>
          <p:nvCxnSpPr>
            <p:cNvPr id="373" name="Google Shape;373;p34"/>
            <p:cNvCxnSpPr/>
            <p:nvPr/>
          </p:nvCxnSpPr>
          <p:spPr>
            <a:xfrm>
              <a:off x="8061278" y="5667095"/>
              <a:ext cx="555011" cy="0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34"/>
            <p:cNvCxnSpPr/>
            <p:nvPr/>
          </p:nvCxnSpPr>
          <p:spPr>
            <a:xfrm>
              <a:off x="5171364" y="3319819"/>
              <a:ext cx="842750" cy="2347276"/>
            </a:xfrm>
            <a:prstGeom prst="straightConnector1">
              <a:avLst/>
            </a:prstGeom>
            <a:noFill/>
            <a:ln cap="flat" cmpd="sng" w="9525">
              <a:solidFill>
                <a:srgbClr val="5F497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7536160" y="126000"/>
            <a:ext cx="4518008" cy="66153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/>
          <p:nvPr>
            <p:ph type="ctrTitle"/>
          </p:nvPr>
        </p:nvSpPr>
        <p:spPr>
          <a:xfrm>
            <a:off x="8760296" y="1160748"/>
            <a:ext cx="4392488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8760296" y="2240868"/>
            <a:ext cx="2952328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 / 개요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8760296" y="2726923"/>
            <a:ext cx="3312368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  / 시퀀스-테이블정의서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8760296" y="3212976"/>
            <a:ext cx="3312368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  / 플로우차트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8760296" y="3699031"/>
            <a:ext cx="3312368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  / 디자인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8760296" y="4185084"/>
            <a:ext cx="3312368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  / </a:t>
            </a:r>
            <a:r>
              <a:rPr lang="ko-KR" sz="1600">
                <a:solidFill>
                  <a:schemeClr val="lt1"/>
                </a:solidFill>
              </a:rPr>
              <a:t>구현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7320136" y="126000"/>
            <a:ext cx="125520" cy="16975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0272" y="1916832"/>
            <a:ext cx="3493660" cy="291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41" y="2181724"/>
            <a:ext cx="5173579" cy="2887579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380" name="Google Shape;38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4550" y="2194203"/>
            <a:ext cx="5173579" cy="287510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381" name="Google Shape;38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35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383" name="Google Shape;383;p35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384" name="Google Shape;384;p35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테이블 정의서</a:t>
              </a:r>
              <a:endParaRPr/>
            </a:p>
          </p:txBody>
        </p:sp>
        <p:cxnSp>
          <p:nvCxnSpPr>
            <p:cNvPr id="385" name="Google Shape;385;p35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318" y="1437192"/>
            <a:ext cx="4920212" cy="4653637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391" name="Google Shape;39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8376" y="1437191"/>
            <a:ext cx="4980305" cy="4653637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392" name="Google Shape;39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36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394" name="Google Shape;394;p36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395" name="Google Shape;395;p36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테이블 정의서</a:t>
              </a:r>
              <a:endParaRPr/>
            </a:p>
          </p:txBody>
        </p:sp>
        <p:cxnSp>
          <p:nvCxnSpPr>
            <p:cNvPr id="396" name="Google Shape;396;p36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319" y="1377226"/>
            <a:ext cx="4948221" cy="4713602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402" name="Google Shape;40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377226"/>
            <a:ext cx="5188991" cy="4713602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403" name="Google Shape;40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37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405" name="Google Shape;405;p37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406" name="Google Shape;406;p37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테이블 정의서</a:t>
              </a:r>
              <a:endParaRPr/>
            </a:p>
          </p:txBody>
        </p:sp>
        <p:cxnSp>
          <p:nvCxnSpPr>
            <p:cNvPr id="407" name="Google Shape;407;p37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171" y="3709430"/>
            <a:ext cx="4204914" cy="2320176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413" name="Google Shape;41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2250" y="3689196"/>
            <a:ext cx="4204915" cy="234041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414" name="Google Shape;41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3850" y="1683617"/>
            <a:ext cx="4352635" cy="1761298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415" name="Google Shape;41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38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417" name="Google Shape;417;p38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418" name="Google Shape;418;p38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테이블 정의서</a:t>
              </a:r>
              <a:endParaRPr/>
            </a:p>
          </p:txBody>
        </p:sp>
        <p:cxnSp>
          <p:nvCxnSpPr>
            <p:cNvPr id="419" name="Google Shape;419;p38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9"/>
          <p:cNvPicPr preferRelativeResize="0"/>
          <p:nvPr/>
        </p:nvPicPr>
        <p:blipFill rotWithShape="1">
          <a:blip r:embed="rId3">
            <a:alphaModFix/>
          </a:blip>
          <a:srcRect b="8719" l="19760" r="26730" t="10510"/>
          <a:stretch/>
        </p:blipFill>
        <p:spPr>
          <a:xfrm>
            <a:off x="1787857" y="1310185"/>
            <a:ext cx="8065827" cy="494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39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427" name="Google Shape;427;p39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428" name="Google Shape;428;p39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ER_DIAGRAM</a:t>
              </a:r>
              <a:endParaRPr/>
            </a:p>
          </p:txBody>
        </p:sp>
        <p:cxnSp>
          <p:nvCxnSpPr>
            <p:cNvPr id="429" name="Google Shape;429;p39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40"/>
          <p:cNvGrpSpPr/>
          <p:nvPr/>
        </p:nvGrpSpPr>
        <p:grpSpPr>
          <a:xfrm>
            <a:off x="2819636" y="1513911"/>
            <a:ext cx="6552728" cy="3139225"/>
            <a:chOff x="1392065" y="-98632"/>
            <a:chExt cx="6552728" cy="3139225"/>
          </a:xfrm>
        </p:grpSpPr>
        <p:sp>
          <p:nvSpPr>
            <p:cNvPr id="436" name="Google Shape;436;p40"/>
            <p:cNvSpPr txBox="1"/>
            <p:nvPr/>
          </p:nvSpPr>
          <p:spPr>
            <a:xfrm>
              <a:off x="2338614" y="602577"/>
              <a:ext cx="4697729" cy="20718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3000" u="none" cap="none" strike="noStrike">
                  <a:solidFill>
                    <a:srgbClr val="42C7F1"/>
                  </a:solidFill>
                  <a:latin typeface="Arial"/>
                  <a:ea typeface="Arial"/>
                  <a:cs typeface="Arial"/>
                  <a:sym typeface="Arial"/>
                </a:rPr>
                <a:t>디자인</a:t>
              </a:r>
              <a:endParaRPr/>
            </a:p>
          </p:txBody>
        </p:sp>
        <p:sp>
          <p:nvSpPr>
            <p:cNvPr id="437" name="Google Shape;437;p40"/>
            <p:cNvSpPr txBox="1"/>
            <p:nvPr/>
          </p:nvSpPr>
          <p:spPr>
            <a:xfrm>
              <a:off x="1392065" y="-98632"/>
              <a:ext cx="961300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0"/>
            <p:cNvSpPr txBox="1"/>
            <p:nvPr/>
          </p:nvSpPr>
          <p:spPr>
            <a:xfrm>
              <a:off x="6980945" y="-98632"/>
              <a:ext cx="963848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111" y="520880"/>
            <a:ext cx="6339977" cy="581624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1"/>
          <p:cNvSpPr/>
          <p:nvPr/>
        </p:nvSpPr>
        <p:spPr>
          <a:xfrm>
            <a:off x="7536160" y="126000"/>
            <a:ext cx="4518008" cy="66153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7320136" y="126000"/>
            <a:ext cx="125520" cy="16975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1"/>
          <p:cNvSpPr txBox="1"/>
          <p:nvPr/>
        </p:nvSpPr>
        <p:spPr>
          <a:xfrm>
            <a:off x="7680176" y="2473366"/>
            <a:ext cx="4297238" cy="2525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매인컬러 </a:t>
            </a:r>
            <a:r>
              <a:rPr b="0" i="0" lang="ko-KR" sz="2000" u="none" cap="none" strike="noStrike">
                <a:solidFill>
                  <a:srgbClr val="1D2088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신뢰성과 믿음의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 강조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서브컬러 </a:t>
            </a:r>
            <a:r>
              <a:rPr b="0" i="0" lang="ko-KR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MONO TONE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보조색으로서 매인톤을 강조</a:t>
            </a:r>
            <a:endParaRPr/>
          </a:p>
        </p:txBody>
      </p:sp>
      <p:sp>
        <p:nvSpPr>
          <p:cNvPr id="448" name="Google Shape;448;p41"/>
          <p:cNvSpPr txBox="1"/>
          <p:nvPr/>
        </p:nvSpPr>
        <p:spPr>
          <a:xfrm>
            <a:off x="7919085" y="6309320"/>
            <a:ext cx="4081571" cy="33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pinterest_개인 핀보드 참조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http://www.index.go.kr/potal/main/EachDtlPageDetail.do?idx_cd=1428</a:t>
            </a:r>
            <a:endParaRPr/>
          </a:p>
        </p:txBody>
      </p:sp>
      <p:grpSp>
        <p:nvGrpSpPr>
          <p:cNvPr id="449" name="Google Shape;449;p41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450" name="Google Shape;450;p41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451" name="Google Shape;451;p41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디자인_컨셉</a:t>
              </a:r>
              <a:endParaRPr/>
            </a:p>
          </p:txBody>
        </p:sp>
        <p:cxnSp>
          <p:nvCxnSpPr>
            <p:cNvPr id="452" name="Google Shape;452;p41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53" name="Google Shape;45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1"/>
          <p:cNvSpPr/>
          <p:nvPr/>
        </p:nvSpPr>
        <p:spPr>
          <a:xfrm>
            <a:off x="5267908" y="4113076"/>
            <a:ext cx="1440160" cy="1980220"/>
          </a:xfrm>
          <a:prstGeom prst="rect">
            <a:avLst/>
          </a:prstGeom>
          <a:solidFill>
            <a:srgbClr val="FFFF00">
              <a:alpha val="29803"/>
            </a:srgbClr>
          </a:solidFill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3719736" y="4113076"/>
            <a:ext cx="1440160" cy="1980220"/>
          </a:xfrm>
          <a:prstGeom prst="rect">
            <a:avLst/>
          </a:prstGeom>
          <a:solidFill>
            <a:srgbClr val="FFFF00">
              <a:alpha val="29803"/>
            </a:srgbClr>
          </a:solidFill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41"/>
          <p:cNvPicPr preferRelativeResize="0"/>
          <p:nvPr/>
        </p:nvPicPr>
        <p:blipFill rotWithShape="1">
          <a:blip r:embed="rId3">
            <a:alphaModFix/>
          </a:blip>
          <a:srcRect b="4810" l="50590" r="25549" t="62380"/>
          <a:stretch/>
        </p:blipFill>
        <p:spPr>
          <a:xfrm>
            <a:off x="2132370" y="548680"/>
            <a:ext cx="2443672" cy="308368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457" name="Google Shape;457;p41"/>
          <p:cNvPicPr preferRelativeResize="0"/>
          <p:nvPr/>
        </p:nvPicPr>
        <p:blipFill rotWithShape="1">
          <a:blip r:embed="rId3">
            <a:alphaModFix/>
          </a:blip>
          <a:srcRect b="4189" l="70420" r="7429" t="59290"/>
          <a:stretch/>
        </p:blipFill>
        <p:spPr>
          <a:xfrm>
            <a:off x="4763852" y="554942"/>
            <a:ext cx="2034226" cy="307741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cxnSp>
        <p:nvCxnSpPr>
          <p:cNvPr id="458" name="Google Shape;458;p41"/>
          <p:cNvCxnSpPr>
            <a:stCxn id="455" idx="1"/>
            <a:endCxn id="456" idx="2"/>
          </p:cNvCxnSpPr>
          <p:nvPr/>
        </p:nvCxnSpPr>
        <p:spPr>
          <a:xfrm rot="10800000">
            <a:off x="3354336" y="3632286"/>
            <a:ext cx="365400" cy="14709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459" name="Google Shape;459;p41"/>
          <p:cNvCxnSpPr>
            <a:endCxn id="457" idx="3"/>
          </p:cNvCxnSpPr>
          <p:nvPr/>
        </p:nvCxnSpPr>
        <p:spPr>
          <a:xfrm rot="-5400000">
            <a:off x="5221278" y="3580451"/>
            <a:ext cx="3063600" cy="90000"/>
          </a:xfrm>
          <a:prstGeom prst="bentConnector4">
            <a:avLst>
              <a:gd fmla="val 337" name="adj1"/>
              <a:gd fmla="val 492379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/>
          <p:nvPr/>
        </p:nvSpPr>
        <p:spPr>
          <a:xfrm>
            <a:off x="7536160" y="126000"/>
            <a:ext cx="4518008" cy="66153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7320136" y="126000"/>
            <a:ext cx="125520" cy="16975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7680176" y="2320966"/>
            <a:ext cx="4297238" cy="2220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매인컬러 BLUE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서브컬러 MONO TONE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레이아웃 [크고 / 간략하게]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애니메이션 [간결 / 효과적으로]</a:t>
            </a:r>
            <a:endParaRPr/>
          </a:p>
        </p:txBody>
      </p:sp>
      <p:sp>
        <p:nvSpPr>
          <p:cNvPr id="468" name="Google Shape;468;p42"/>
          <p:cNvSpPr txBox="1"/>
          <p:nvPr/>
        </p:nvSpPr>
        <p:spPr>
          <a:xfrm>
            <a:off x="7919085" y="6309320"/>
            <a:ext cx="4081571" cy="33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pinterest_개인 핀보드 참조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http://www.index.go.kr/potal/main/EachDtlPageDetail.do?idx_cd=1428</a:t>
            </a:r>
            <a:endParaRPr/>
          </a:p>
        </p:txBody>
      </p:sp>
      <p:grpSp>
        <p:nvGrpSpPr>
          <p:cNvPr id="469" name="Google Shape;469;p42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470" name="Google Shape;470;p42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471" name="Google Shape;471;p42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디자인_컨셉</a:t>
              </a:r>
              <a:endParaRPr/>
            </a:p>
          </p:txBody>
        </p:sp>
        <p:cxnSp>
          <p:nvCxnSpPr>
            <p:cNvPr id="472" name="Google Shape;472;p42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73" name="Google Shape;4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42"/>
          <p:cNvGrpSpPr/>
          <p:nvPr/>
        </p:nvGrpSpPr>
        <p:grpSpPr>
          <a:xfrm>
            <a:off x="232364" y="956810"/>
            <a:ext cx="6799739" cy="4944378"/>
            <a:chOff x="2059517" y="0"/>
            <a:chExt cx="7087771" cy="5153819"/>
          </a:xfrm>
        </p:grpSpPr>
        <p:pic>
          <p:nvPicPr>
            <p:cNvPr id="475" name="Google Shape;475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59517" y="0"/>
              <a:ext cx="198425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55772" y="2780928"/>
              <a:ext cx="3163855" cy="2372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9448" y="0"/>
              <a:ext cx="1953858" cy="2570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66779" y="0"/>
              <a:ext cx="1201129" cy="2570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84132" y="0"/>
              <a:ext cx="1863156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3"/>
          <p:cNvGrpSpPr/>
          <p:nvPr/>
        </p:nvGrpSpPr>
        <p:grpSpPr>
          <a:xfrm>
            <a:off x="1415480" y="1513911"/>
            <a:ext cx="9361040" cy="3139225"/>
            <a:chOff x="-12090" y="-98632"/>
            <a:chExt cx="9361040" cy="3139225"/>
          </a:xfrm>
        </p:grpSpPr>
        <p:sp>
          <p:nvSpPr>
            <p:cNvPr id="486" name="Google Shape;486;p43"/>
            <p:cNvSpPr txBox="1"/>
            <p:nvPr/>
          </p:nvSpPr>
          <p:spPr>
            <a:xfrm>
              <a:off x="-12090" y="-98632"/>
              <a:ext cx="961300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3"/>
            <p:cNvSpPr txBox="1"/>
            <p:nvPr/>
          </p:nvSpPr>
          <p:spPr>
            <a:xfrm>
              <a:off x="8385042" y="-98632"/>
              <a:ext cx="963908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43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489" name="Google Shape;489;p43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490" name="Google Shape;490;p43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디자인_로고</a:t>
              </a:r>
              <a:endParaRPr/>
            </a:p>
          </p:txBody>
        </p:sp>
        <p:cxnSp>
          <p:nvCxnSpPr>
            <p:cNvPr id="491" name="Google Shape;491;p43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92" name="Google Shape;4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584" y="2297089"/>
            <a:ext cx="2712412" cy="226382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3"/>
          <p:cNvSpPr/>
          <p:nvPr/>
        </p:nvSpPr>
        <p:spPr>
          <a:xfrm>
            <a:off x="6780076" y="2312876"/>
            <a:ext cx="916955" cy="916955"/>
          </a:xfrm>
          <a:prstGeom prst="ellipse">
            <a:avLst/>
          </a:prstGeom>
          <a:solidFill>
            <a:srgbClr val="1D20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3"/>
          <p:cNvSpPr/>
          <p:nvPr/>
        </p:nvSpPr>
        <p:spPr>
          <a:xfrm>
            <a:off x="6780076" y="3556161"/>
            <a:ext cx="916955" cy="916955"/>
          </a:xfrm>
          <a:prstGeom prst="ellipse">
            <a:avLst/>
          </a:prstGeom>
          <a:solidFill>
            <a:srgbClr val="00A0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7968208" y="2488342"/>
            <a:ext cx="3612716" cy="548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#1D2088</a:t>
            </a:r>
            <a:endParaRPr/>
          </a:p>
        </p:txBody>
      </p:sp>
      <p:sp>
        <p:nvSpPr>
          <p:cNvPr id="497" name="Google Shape;497;p43"/>
          <p:cNvSpPr txBox="1"/>
          <p:nvPr/>
        </p:nvSpPr>
        <p:spPr>
          <a:xfrm>
            <a:off x="7937974" y="3710925"/>
            <a:ext cx="4602742" cy="546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#00A0E9</a:t>
            </a:r>
            <a:endParaRPr/>
          </a:p>
        </p:txBody>
      </p:sp>
      <p:sp>
        <p:nvSpPr>
          <p:cNvPr id="498" name="Google Shape;498;p43"/>
          <p:cNvSpPr/>
          <p:nvPr/>
        </p:nvSpPr>
        <p:spPr>
          <a:xfrm>
            <a:off x="5123892" y="2946648"/>
            <a:ext cx="914400" cy="914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믿음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신뢰성</a:t>
            </a:r>
            <a:endParaRPr/>
          </a:p>
        </p:txBody>
      </p:sp>
      <p:cxnSp>
        <p:nvCxnSpPr>
          <p:cNvPr id="499" name="Google Shape;499;p43"/>
          <p:cNvCxnSpPr>
            <a:stCxn id="498" idx="0"/>
            <a:endCxn id="494" idx="2"/>
          </p:cNvCxnSpPr>
          <p:nvPr/>
        </p:nvCxnSpPr>
        <p:spPr>
          <a:xfrm rot="-5400000">
            <a:off x="6093042" y="2259498"/>
            <a:ext cx="175200" cy="11991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0" name="Google Shape;500;p43"/>
          <p:cNvCxnSpPr>
            <a:stCxn id="498" idx="2"/>
            <a:endCxn id="495" idx="2"/>
          </p:cNvCxnSpPr>
          <p:nvPr/>
        </p:nvCxnSpPr>
        <p:spPr>
          <a:xfrm flipH="1" rot="-5400000">
            <a:off x="6103842" y="3338298"/>
            <a:ext cx="153600" cy="11991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44"/>
          <p:cNvGrpSpPr/>
          <p:nvPr/>
        </p:nvGrpSpPr>
        <p:grpSpPr>
          <a:xfrm>
            <a:off x="1415480" y="1513911"/>
            <a:ext cx="9361040" cy="3139225"/>
            <a:chOff x="-12090" y="-98632"/>
            <a:chExt cx="9361040" cy="3139225"/>
          </a:xfrm>
        </p:grpSpPr>
        <p:sp>
          <p:nvSpPr>
            <p:cNvPr id="507" name="Google Shape;507;p44"/>
            <p:cNvSpPr txBox="1"/>
            <p:nvPr/>
          </p:nvSpPr>
          <p:spPr>
            <a:xfrm>
              <a:off x="-12090" y="-98632"/>
              <a:ext cx="961300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4"/>
            <p:cNvSpPr txBox="1"/>
            <p:nvPr/>
          </p:nvSpPr>
          <p:spPr>
            <a:xfrm>
              <a:off x="8385042" y="-98632"/>
              <a:ext cx="963908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44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510" name="Google Shape;510;p44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11" name="Google Shape;511;p44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디자인_로고</a:t>
              </a:r>
              <a:endParaRPr/>
            </a:p>
          </p:txBody>
        </p:sp>
        <p:cxnSp>
          <p:nvCxnSpPr>
            <p:cNvPr id="512" name="Google Shape;512;p44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13" name="Google Shape;51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584" y="2297089"/>
            <a:ext cx="2712412" cy="226382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4"/>
          <p:cNvSpPr txBox="1"/>
          <p:nvPr/>
        </p:nvSpPr>
        <p:spPr>
          <a:xfrm>
            <a:off x="5267908" y="2096852"/>
            <a:ext cx="4472357" cy="25399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다봉</a:t>
            </a: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(DABONG.)</a:t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 위에 활성화된 핀(pin)버튼을 형상화 하여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지역 기반 서비스임을 알림과 동시에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 이름인 다봉을 형상화한 일러스트를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핀버튼에 삽입하였다.</a:t>
            </a: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8"/>
          <p:cNvGrpSpPr/>
          <p:nvPr/>
        </p:nvGrpSpPr>
        <p:grpSpPr>
          <a:xfrm>
            <a:off x="3539716" y="1513911"/>
            <a:ext cx="5112568" cy="3139225"/>
            <a:chOff x="2112145" y="-98632"/>
            <a:chExt cx="5112568" cy="3139225"/>
          </a:xfrm>
        </p:grpSpPr>
        <p:sp>
          <p:nvSpPr>
            <p:cNvPr id="106" name="Google Shape;106;p18"/>
            <p:cNvSpPr txBox="1"/>
            <p:nvPr/>
          </p:nvSpPr>
          <p:spPr>
            <a:xfrm>
              <a:off x="3091089" y="602577"/>
              <a:ext cx="3192780" cy="20718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3000" u="none" cap="none" strike="noStrike">
                  <a:solidFill>
                    <a:srgbClr val="42C7F1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/>
            </a:p>
          </p:txBody>
        </p:sp>
        <p:sp>
          <p:nvSpPr>
            <p:cNvPr id="107" name="Google Shape;107;p18"/>
            <p:cNvSpPr txBox="1"/>
            <p:nvPr/>
          </p:nvSpPr>
          <p:spPr>
            <a:xfrm>
              <a:off x="2112145" y="-98632"/>
              <a:ext cx="961300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8"/>
            <p:cNvSpPr txBox="1"/>
            <p:nvPr/>
          </p:nvSpPr>
          <p:spPr>
            <a:xfrm>
              <a:off x="6261855" y="-98632"/>
              <a:ext cx="962858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5"/>
          <p:cNvGrpSpPr/>
          <p:nvPr/>
        </p:nvGrpSpPr>
        <p:grpSpPr>
          <a:xfrm>
            <a:off x="1415480" y="1513911"/>
            <a:ext cx="9361040" cy="3139225"/>
            <a:chOff x="-12090" y="-98632"/>
            <a:chExt cx="9361040" cy="3139225"/>
          </a:xfrm>
        </p:grpSpPr>
        <p:sp>
          <p:nvSpPr>
            <p:cNvPr id="522" name="Google Shape;522;p45"/>
            <p:cNvSpPr txBox="1"/>
            <p:nvPr/>
          </p:nvSpPr>
          <p:spPr>
            <a:xfrm>
              <a:off x="-12090" y="-98632"/>
              <a:ext cx="961300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5"/>
            <p:cNvSpPr txBox="1"/>
            <p:nvPr/>
          </p:nvSpPr>
          <p:spPr>
            <a:xfrm>
              <a:off x="8385042" y="-98632"/>
              <a:ext cx="963908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45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525" name="Google Shape;525;p45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26" name="Google Shape;526;p45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디자인_로고</a:t>
              </a:r>
              <a:endParaRPr/>
            </a:p>
          </p:txBody>
        </p:sp>
        <p:cxnSp>
          <p:nvCxnSpPr>
            <p:cNvPr id="527" name="Google Shape;527;p45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528" name="Google Shape;52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1584" y="2297089"/>
            <a:ext cx="2712412" cy="226382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5"/>
          <p:cNvSpPr txBox="1"/>
          <p:nvPr/>
        </p:nvSpPr>
        <p:spPr>
          <a:xfrm>
            <a:off x="5267908" y="2222733"/>
            <a:ext cx="4577132" cy="2214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다봉</a:t>
            </a: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많을 다多 / 받들 봉奉</a:t>
            </a:r>
            <a:r>
              <a:rPr b="0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서로서로 받쳐주어 함께 나아가는 복지를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실현시키는 하나의 방안으로서의 서비스 제공에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힘쓰겠다는 의미의 로고네임입니다. </a:t>
            </a: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46"/>
          <p:cNvGrpSpPr/>
          <p:nvPr/>
        </p:nvGrpSpPr>
        <p:grpSpPr>
          <a:xfrm>
            <a:off x="3539716" y="1513911"/>
            <a:ext cx="5112710" cy="3139200"/>
            <a:chOff x="2112145" y="-98632"/>
            <a:chExt cx="5112710" cy="3139200"/>
          </a:xfrm>
        </p:grpSpPr>
        <p:sp>
          <p:nvSpPr>
            <p:cNvPr id="537" name="Google Shape;537;p46"/>
            <p:cNvSpPr txBox="1"/>
            <p:nvPr/>
          </p:nvSpPr>
          <p:spPr>
            <a:xfrm>
              <a:off x="3091089" y="602577"/>
              <a:ext cx="3192900" cy="207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0">
                  <a:solidFill>
                    <a:srgbClr val="42C7F1"/>
                  </a:solidFill>
                </a:rPr>
                <a:t>구현</a:t>
              </a:r>
              <a:endParaRPr/>
            </a:p>
          </p:txBody>
        </p:sp>
        <p:sp>
          <p:nvSpPr>
            <p:cNvPr id="538" name="Google Shape;538;p46"/>
            <p:cNvSpPr txBox="1"/>
            <p:nvPr/>
          </p:nvSpPr>
          <p:spPr>
            <a:xfrm>
              <a:off x="2112145" y="-98632"/>
              <a:ext cx="961200" cy="31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6"/>
            <p:cNvSpPr txBox="1"/>
            <p:nvPr/>
          </p:nvSpPr>
          <p:spPr>
            <a:xfrm>
              <a:off x="6261855" y="-98632"/>
              <a:ext cx="963000" cy="31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9839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7"/>
          <p:cNvSpPr/>
          <p:nvPr/>
        </p:nvSpPr>
        <p:spPr>
          <a:xfrm>
            <a:off x="4799856" y="4401108"/>
            <a:ext cx="2592288" cy="50405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7"/>
          <p:cNvSpPr txBox="1"/>
          <p:nvPr/>
        </p:nvSpPr>
        <p:spPr>
          <a:xfrm>
            <a:off x="374325" y="695150"/>
            <a:ext cx="23796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7"/>
          <p:cNvSpPr txBox="1"/>
          <p:nvPr/>
        </p:nvSpPr>
        <p:spPr>
          <a:xfrm>
            <a:off x="278925" y="695150"/>
            <a:ext cx="2245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-KR" sz="1800"/>
              <a:t>로그</a:t>
            </a:r>
            <a:r>
              <a:rPr b="1" lang="ko-KR" sz="1800"/>
              <a:t>인 페이지</a:t>
            </a:r>
            <a:endParaRPr b="1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90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18143"/>
            <a:ext cx="12192000" cy="689428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8"/>
          <p:cNvSpPr txBox="1"/>
          <p:nvPr/>
        </p:nvSpPr>
        <p:spPr>
          <a:xfrm>
            <a:off x="278925" y="695150"/>
            <a:ext cx="2245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2-1. 회원가입 페이지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7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9"/>
          <p:cNvSpPr/>
          <p:nvPr/>
        </p:nvSpPr>
        <p:spPr>
          <a:xfrm>
            <a:off x="4848352" y="2140075"/>
            <a:ext cx="4163972" cy="103689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49"/>
          <p:cNvPicPr preferRelativeResize="0"/>
          <p:nvPr/>
        </p:nvPicPr>
        <p:blipFill rotWithShape="1">
          <a:blip r:embed="rId5">
            <a:alphaModFix/>
          </a:blip>
          <a:srcRect b="0" l="0" r="16659" t="0"/>
          <a:stretch/>
        </p:blipFill>
        <p:spPr>
          <a:xfrm>
            <a:off x="1477944" y="1268760"/>
            <a:ext cx="3681952" cy="4556936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cxnSp>
        <p:nvCxnSpPr>
          <p:cNvPr id="564" name="Google Shape;564;p49"/>
          <p:cNvCxnSpPr>
            <a:stCxn id="562" idx="2"/>
            <a:endCxn id="563" idx="3"/>
          </p:cNvCxnSpPr>
          <p:nvPr/>
        </p:nvCxnSpPr>
        <p:spPr>
          <a:xfrm rot="5400000">
            <a:off x="5860088" y="2476921"/>
            <a:ext cx="370200" cy="17703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565" name="Google Shape;565;p49"/>
          <p:cNvSpPr txBox="1"/>
          <p:nvPr/>
        </p:nvSpPr>
        <p:spPr>
          <a:xfrm>
            <a:off x="278925" y="695150"/>
            <a:ext cx="2245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2-2. 회원가입 페이지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9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220491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7750" y="800708"/>
            <a:ext cx="4724873" cy="521519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sp>
        <p:nvSpPr>
          <p:cNvPr id="574" name="Google Shape;574;p50"/>
          <p:cNvSpPr txBox="1"/>
          <p:nvPr/>
        </p:nvSpPr>
        <p:spPr>
          <a:xfrm>
            <a:off x="278925" y="695150"/>
            <a:ext cx="2245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2-3. 회원가입 페이지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1"/>
          <p:cNvSpPr txBox="1"/>
          <p:nvPr/>
        </p:nvSpPr>
        <p:spPr>
          <a:xfrm>
            <a:off x="224008" y="3032956"/>
            <a:ext cx="1883532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회원정보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_프로필</a:t>
            </a:r>
            <a:endParaRPr/>
          </a:p>
        </p:txBody>
      </p:sp>
      <p:sp>
        <p:nvSpPr>
          <p:cNvPr id="581" name="Google Shape;581;p51"/>
          <p:cNvSpPr txBox="1"/>
          <p:nvPr/>
        </p:nvSpPr>
        <p:spPr>
          <a:xfrm>
            <a:off x="278925" y="695150"/>
            <a:ext cx="2245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3</a:t>
            </a:r>
            <a:r>
              <a:rPr b="1" lang="ko-KR" sz="1800"/>
              <a:t>-1. 회원정보 페이지</a:t>
            </a:r>
            <a:endParaRPr b="1"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2"/>
          <p:cNvSpPr txBox="1"/>
          <p:nvPr/>
        </p:nvSpPr>
        <p:spPr>
          <a:xfrm>
            <a:off x="278925" y="695150"/>
            <a:ext cx="2245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3</a:t>
            </a:r>
            <a:r>
              <a:rPr b="1" lang="ko-KR" sz="1800"/>
              <a:t>-2. 회원정보 페이지</a:t>
            </a:r>
            <a:endParaRPr b="1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3"/>
          <p:cNvSpPr txBox="1"/>
          <p:nvPr/>
        </p:nvSpPr>
        <p:spPr>
          <a:xfrm>
            <a:off x="278925" y="695150"/>
            <a:ext cx="2245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3</a:t>
            </a:r>
            <a:r>
              <a:rPr b="1" lang="ko-KR" sz="1800"/>
              <a:t>-3. 회원정보 페이지</a:t>
            </a:r>
            <a:endParaRPr b="1"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049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4"/>
          <p:cNvSpPr/>
          <p:nvPr/>
        </p:nvSpPr>
        <p:spPr>
          <a:xfrm>
            <a:off x="4799856" y="3861048"/>
            <a:ext cx="2592288" cy="50405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54"/>
          <p:cNvPicPr preferRelativeResize="0"/>
          <p:nvPr/>
        </p:nvPicPr>
        <p:blipFill rotWithShape="1">
          <a:blip r:embed="rId4">
            <a:alphaModFix/>
          </a:blip>
          <a:srcRect b="0" l="0" r="24839" t="0"/>
          <a:stretch/>
        </p:blipFill>
        <p:spPr>
          <a:xfrm>
            <a:off x="2675620" y="631015"/>
            <a:ext cx="5069945" cy="5570293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601" name="Google Shape;601;p54"/>
          <p:cNvPicPr preferRelativeResize="0"/>
          <p:nvPr/>
        </p:nvPicPr>
        <p:blipFill rotWithShape="1">
          <a:blip r:embed="rId5">
            <a:alphaModFix/>
          </a:blip>
          <a:srcRect b="0" l="0" r="8109" t="0"/>
          <a:stretch/>
        </p:blipFill>
        <p:spPr>
          <a:xfrm>
            <a:off x="8313245" y="2495680"/>
            <a:ext cx="3682215" cy="1725408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602" name="Google Shape;602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5088" y="620240"/>
            <a:ext cx="6273980" cy="5591843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sp>
        <p:nvSpPr>
          <p:cNvPr id="603" name="Google Shape;603;p54"/>
          <p:cNvSpPr txBox="1"/>
          <p:nvPr/>
        </p:nvSpPr>
        <p:spPr>
          <a:xfrm>
            <a:off x="278925" y="695150"/>
            <a:ext cx="2245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4-1</a:t>
            </a:r>
            <a:r>
              <a:rPr b="1" lang="ko-KR" sz="1800"/>
              <a:t>. 지</a:t>
            </a:r>
            <a:r>
              <a:rPr b="1" lang="ko-KR" sz="1800"/>
              <a:t>도 </a:t>
            </a:r>
            <a:r>
              <a:rPr b="1" lang="ko-KR" sz="1800"/>
              <a:t>페이지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30936"/>
            <a:ext cx="12192000" cy="811987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19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117" name="Google Shape;117;p19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21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9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/>
            </a:p>
          </p:txBody>
        </p:sp>
        <p:cxnSp>
          <p:nvCxnSpPr>
            <p:cNvPr id="119" name="Google Shape;119;p19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20" name="Google Shape;120;p19"/>
          <p:cNvGrpSpPr/>
          <p:nvPr/>
        </p:nvGrpSpPr>
        <p:grpSpPr>
          <a:xfrm>
            <a:off x="3539716" y="1513911"/>
            <a:ext cx="5112568" cy="3139225"/>
            <a:chOff x="2112145" y="-98632"/>
            <a:chExt cx="5112568" cy="3139225"/>
          </a:xfrm>
        </p:grpSpPr>
        <p:sp>
          <p:nvSpPr>
            <p:cNvPr id="121" name="Google Shape;121;p19"/>
            <p:cNvSpPr txBox="1"/>
            <p:nvPr/>
          </p:nvSpPr>
          <p:spPr>
            <a:xfrm>
              <a:off x="3091089" y="602577"/>
              <a:ext cx="3192780" cy="20718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13000" u="none" cap="none" strike="noStrike">
                  <a:solidFill>
                    <a:srgbClr val="42C7F1"/>
                  </a:solidFill>
                  <a:latin typeface="Arial"/>
                  <a:ea typeface="Arial"/>
                  <a:cs typeface="Arial"/>
                  <a:sym typeface="Arial"/>
                </a:rPr>
                <a:t>복지</a:t>
              </a:r>
              <a:endParaRPr/>
            </a:p>
          </p:txBody>
        </p:sp>
        <p:sp>
          <p:nvSpPr>
            <p:cNvPr id="122" name="Google Shape;122;p19"/>
            <p:cNvSpPr txBox="1"/>
            <p:nvPr/>
          </p:nvSpPr>
          <p:spPr>
            <a:xfrm>
              <a:off x="2112145" y="-98632"/>
              <a:ext cx="961300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b="0" i="0" sz="20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6261855" y="-98632"/>
              <a:ext cx="962858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b="0" i="0" sz="20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8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87027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5"/>
          <p:cNvSpPr txBox="1"/>
          <p:nvPr/>
        </p:nvSpPr>
        <p:spPr>
          <a:xfrm>
            <a:off x="278925" y="695150"/>
            <a:ext cx="2245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4</a:t>
            </a:r>
            <a:r>
              <a:rPr b="1" lang="ko-KR" sz="1800"/>
              <a:t>-2. 지도 페이지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87028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6"/>
          <p:cNvSpPr/>
          <p:nvPr/>
        </p:nvSpPr>
        <p:spPr>
          <a:xfrm>
            <a:off x="1163452" y="86472"/>
            <a:ext cx="386941" cy="3901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90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8586" y="1508125"/>
            <a:ext cx="6318014" cy="378011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sp>
        <p:nvSpPr>
          <p:cNvPr id="619" name="Google Shape;619;p56"/>
          <p:cNvSpPr txBox="1"/>
          <p:nvPr/>
        </p:nvSpPr>
        <p:spPr>
          <a:xfrm>
            <a:off x="234025" y="2698500"/>
            <a:ext cx="2245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5-1</a:t>
            </a:r>
            <a:r>
              <a:rPr b="1" lang="ko-KR" sz="1800"/>
              <a:t>. 알림</a:t>
            </a:r>
            <a:r>
              <a:rPr b="1" lang="ko-KR" sz="1800"/>
              <a:t> 기능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8702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7"/>
          <p:cNvSpPr/>
          <p:nvPr/>
        </p:nvSpPr>
        <p:spPr>
          <a:xfrm>
            <a:off x="1449266" y="74979"/>
            <a:ext cx="386941" cy="390199"/>
          </a:xfrm>
          <a:prstGeom prst="rect">
            <a:avLst/>
          </a:prstGeom>
          <a:solidFill>
            <a:srgbClr val="FFFF00">
              <a:alpha val="29803"/>
            </a:srgbClr>
          </a:solidFill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91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5">
            <a:alphaModFix/>
          </a:blip>
          <a:srcRect b="0" l="0" r="5419" t="0"/>
          <a:stretch/>
        </p:blipFill>
        <p:spPr>
          <a:xfrm>
            <a:off x="4522763" y="1988840"/>
            <a:ext cx="7333877" cy="306034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sp>
        <p:nvSpPr>
          <p:cNvPr id="628" name="Google Shape;628;p57"/>
          <p:cNvSpPr txBox="1"/>
          <p:nvPr/>
        </p:nvSpPr>
        <p:spPr>
          <a:xfrm>
            <a:off x="310725" y="2285100"/>
            <a:ext cx="22458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5-2</a:t>
            </a:r>
            <a:r>
              <a:rPr b="1" lang="ko-KR" sz="1800"/>
              <a:t>.  알</a:t>
            </a:r>
            <a:r>
              <a:rPr b="1" lang="ko-KR" sz="1800"/>
              <a:t>림 기능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87027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8"/>
          <p:cNvSpPr/>
          <p:nvPr/>
        </p:nvSpPr>
        <p:spPr>
          <a:xfrm>
            <a:off x="11136560" y="5252892"/>
            <a:ext cx="878501" cy="984419"/>
          </a:xfrm>
          <a:prstGeom prst="rect">
            <a:avLst/>
          </a:prstGeom>
          <a:solidFill>
            <a:srgbClr val="FFFF00">
              <a:alpha val="29803"/>
            </a:srgbClr>
          </a:solidFill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5" name="Google Shape;63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9027"/>
            <a:ext cx="12192000" cy="688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8"/>
          <p:cNvPicPr preferRelativeResize="0"/>
          <p:nvPr/>
        </p:nvPicPr>
        <p:blipFill rotWithShape="1">
          <a:blip r:embed="rId5">
            <a:alphaModFix/>
          </a:blip>
          <a:srcRect b="0" l="0" r="6250" t="0"/>
          <a:stretch/>
        </p:blipFill>
        <p:spPr>
          <a:xfrm>
            <a:off x="1593311" y="2558923"/>
            <a:ext cx="4496333" cy="2116693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637" name="Google Shape;637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2287" y="4742099"/>
            <a:ext cx="4496333" cy="1633324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638" name="Google Shape;638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1265" y="365358"/>
            <a:ext cx="4524734" cy="2114014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639" name="Google Shape;639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7461" y="427144"/>
            <a:ext cx="4720654" cy="2137759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640" name="Google Shape;640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47459" y="2731401"/>
            <a:ext cx="4720654" cy="3636404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sp>
        <p:nvSpPr>
          <p:cNvPr id="641" name="Google Shape;641;p58"/>
          <p:cNvSpPr txBox="1"/>
          <p:nvPr/>
        </p:nvSpPr>
        <p:spPr>
          <a:xfrm>
            <a:off x="126525" y="695150"/>
            <a:ext cx="13257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6</a:t>
            </a:r>
            <a:r>
              <a:rPr b="1" lang="ko-KR" sz="1800"/>
              <a:t>. 채팅 기능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9475"/>
            <a:ext cx="12192000" cy="6901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5474" y="3758204"/>
            <a:ext cx="5781050" cy="204706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648" name="Google Shape;64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3475" y="1160748"/>
            <a:ext cx="5805049" cy="2160240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sp>
        <p:nvSpPr>
          <p:cNvPr id="649" name="Google Shape;649;p59"/>
          <p:cNvSpPr/>
          <p:nvPr/>
        </p:nvSpPr>
        <p:spPr>
          <a:xfrm>
            <a:off x="984073" y="599033"/>
            <a:ext cx="10216444" cy="286597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9"/>
          <p:cNvSpPr/>
          <p:nvPr/>
        </p:nvSpPr>
        <p:spPr>
          <a:xfrm>
            <a:off x="984073" y="3637864"/>
            <a:ext cx="10224495" cy="322013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4806" y="872716"/>
            <a:ext cx="4523182" cy="5328592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pic>
        <p:nvPicPr>
          <p:cNvPr id="652" name="Google Shape;652;p59"/>
          <p:cNvPicPr preferRelativeResize="0"/>
          <p:nvPr/>
        </p:nvPicPr>
        <p:blipFill rotWithShape="1">
          <a:blip r:embed="rId7">
            <a:alphaModFix/>
          </a:blip>
          <a:srcRect b="0" l="0" r="10199" t="0"/>
          <a:stretch/>
        </p:blipFill>
        <p:spPr>
          <a:xfrm>
            <a:off x="6201033" y="872716"/>
            <a:ext cx="4875761" cy="5328592"/>
          </a:xfrm>
          <a:prstGeom prst="rect">
            <a:avLst/>
          </a:prstGeom>
          <a:noFill/>
          <a:ln>
            <a:noFill/>
          </a:ln>
          <a:effectLst>
            <a:outerShdw blurRad="76200" rotWithShape="0" algn="ctr" dir="2700000" dist="76200">
              <a:srgbClr val="000000">
                <a:alpha val="49803"/>
              </a:srgbClr>
            </a:outerShdw>
          </a:effectLst>
        </p:spPr>
      </p:pic>
      <p:sp>
        <p:nvSpPr>
          <p:cNvPr id="653" name="Google Shape;653;p59"/>
          <p:cNvSpPr txBox="1"/>
          <p:nvPr/>
        </p:nvSpPr>
        <p:spPr>
          <a:xfrm>
            <a:off x="278925" y="695150"/>
            <a:ext cx="1692600" cy="5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7</a:t>
            </a:r>
            <a:r>
              <a:rPr b="1" lang="ko-KR" sz="1800"/>
              <a:t>. 관리자 페이지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0"/>
          <p:cNvSpPr txBox="1"/>
          <p:nvPr>
            <p:ph idx="12" type="sldNum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60"/>
          <p:cNvPicPr preferRelativeResize="0"/>
          <p:nvPr/>
        </p:nvPicPr>
        <p:blipFill rotWithShape="1">
          <a:blip r:embed="rId3">
            <a:alphaModFix/>
          </a:blip>
          <a:srcRect b="12870" l="0" r="0" t="0"/>
          <a:stretch/>
        </p:blipFill>
        <p:spPr>
          <a:xfrm>
            <a:off x="0" y="0"/>
            <a:ext cx="12208454" cy="7020272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0"/>
          <p:cNvSpPr/>
          <p:nvPr/>
        </p:nvSpPr>
        <p:spPr>
          <a:xfrm>
            <a:off x="-11894" y="2586"/>
            <a:ext cx="12192000" cy="6882797"/>
          </a:xfrm>
          <a:prstGeom prst="rect">
            <a:avLst/>
          </a:prstGeom>
          <a:solidFill>
            <a:schemeClr val="dk1">
              <a:alpha val="4862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p60"/>
          <p:cNvGrpSpPr/>
          <p:nvPr/>
        </p:nvGrpSpPr>
        <p:grpSpPr>
          <a:xfrm>
            <a:off x="2819636" y="1513911"/>
            <a:ext cx="6516724" cy="3139225"/>
            <a:chOff x="1413061" y="-98632"/>
            <a:chExt cx="6516724" cy="3139225"/>
          </a:xfrm>
        </p:grpSpPr>
        <p:sp>
          <p:nvSpPr>
            <p:cNvPr id="662" name="Google Shape;662;p60"/>
            <p:cNvSpPr txBox="1"/>
            <p:nvPr/>
          </p:nvSpPr>
          <p:spPr>
            <a:xfrm>
              <a:off x="2225021" y="484309"/>
              <a:ext cx="4928808" cy="25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5400" u="none" cap="none" strike="noStrike">
                  <a:solidFill>
                    <a:srgbClr val="42C7F1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5400" u="none" cap="none" strike="noStrike">
                  <a:solidFill>
                    <a:srgbClr val="42C7F1"/>
                  </a:solidFill>
                  <a:latin typeface="Arial"/>
                  <a:ea typeface="Arial"/>
                  <a:cs typeface="Arial"/>
                  <a:sym typeface="Arial"/>
                </a:rPr>
                <a:t>FOR YOUR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5400" u="none" cap="none" strike="noStrike">
                  <a:solidFill>
                    <a:srgbClr val="42C7F1"/>
                  </a:solidFill>
                  <a:latin typeface="Arial"/>
                  <a:ea typeface="Arial"/>
                  <a:cs typeface="Arial"/>
                  <a:sym typeface="Arial"/>
                </a:rPr>
                <a:t>ATTENTION</a:t>
              </a:r>
              <a:endParaRPr/>
            </a:p>
          </p:txBody>
        </p:sp>
        <p:sp>
          <p:nvSpPr>
            <p:cNvPr id="663" name="Google Shape;663;p60"/>
            <p:cNvSpPr txBox="1"/>
            <p:nvPr/>
          </p:nvSpPr>
          <p:spPr>
            <a:xfrm>
              <a:off x="1413061" y="-98632"/>
              <a:ext cx="961300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b="0" i="0" sz="20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0"/>
            <p:cNvSpPr txBox="1"/>
            <p:nvPr/>
          </p:nvSpPr>
          <p:spPr>
            <a:xfrm>
              <a:off x="6965901" y="-98632"/>
              <a:ext cx="963884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b="0" i="0" sz="20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380" y="1714500"/>
            <a:ext cx="65722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7536160" y="126000"/>
            <a:ext cx="4518008" cy="66153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7320136" y="126000"/>
            <a:ext cx="125520" cy="16975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7680176" y="2096852"/>
            <a:ext cx="4297238" cy="2529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저출산율 증가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고령화 사회 진입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복지서비스의 필요성 증대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인원 별 복지서비스 제공의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부족 / 어려움</a:t>
            </a:r>
            <a:endParaRPr/>
          </a:p>
        </p:txBody>
      </p:sp>
      <p:grpSp>
        <p:nvGrpSpPr>
          <p:cNvPr id="134" name="Google Shape;134;p20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135" name="Google Shape;135;p20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21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0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/>
            </a:p>
          </p:txBody>
        </p:sp>
        <p:cxnSp>
          <p:nvCxnSpPr>
            <p:cNvPr id="137" name="Google Shape;137;p20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7919085" y="6309320"/>
            <a:ext cx="408157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출생아 수 / 합계 출산율 - e-나라지표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http://www.index.go.kr/potal/main/EachDtlPageDetail.do?idx_cd=1428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7536160" y="126000"/>
            <a:ext cx="4518008" cy="66153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7320136" y="126000"/>
            <a:ext cx="125520" cy="16975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7680176" y="2096852"/>
            <a:ext cx="4297238" cy="2529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저출산율 증가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고령화 사회 진입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복지서비스의 필요성 증대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인원 별 복지서비스 제공의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부족 / 어려움</a:t>
            </a:r>
            <a:endParaRPr/>
          </a:p>
        </p:txBody>
      </p:sp>
      <p:grpSp>
        <p:nvGrpSpPr>
          <p:cNvPr id="148" name="Google Shape;148;p21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149" name="Google Shape;149;p21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21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1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/>
            </a:p>
          </p:txBody>
        </p:sp>
        <p:cxnSp>
          <p:nvCxnSpPr>
            <p:cNvPr id="151" name="Google Shape;151;p21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380" y="1714500"/>
            <a:ext cx="65722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7919085" y="6309320"/>
            <a:ext cx="408157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남여별 / 연령별 인구 분포도 - e-나라지표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http://www.index.go.kr/potal/main/EachDtlPageDetail.do?idx_cd=1010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>
            <a:off x="7536160" y="126000"/>
            <a:ext cx="4518008" cy="66153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7320136" y="126000"/>
            <a:ext cx="125520" cy="16975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7919085" y="6309320"/>
            <a:ext cx="408157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향후 늘려야 할 복지 서비스 - e-나라지표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http://www.index.go.kr/potal/main/EachDtlPageDetail.do?idx_cd=2690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7680176" y="2096852"/>
            <a:ext cx="4297238" cy="2529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저출산율 증가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고령화 사회 진입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복지서비스의 필요성 증대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인원 별 복지서비스 제공의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부족 / 어려움</a:t>
            </a:r>
            <a:endParaRPr/>
          </a:p>
        </p:txBody>
      </p:sp>
      <p:grpSp>
        <p:nvGrpSpPr>
          <p:cNvPr id="164" name="Google Shape;164;p22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165" name="Google Shape;165;p22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21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2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/>
            </a:p>
          </p:txBody>
        </p:sp>
        <p:cxnSp>
          <p:nvCxnSpPr>
            <p:cNvPr id="167" name="Google Shape;167;p22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854" y="1714500"/>
            <a:ext cx="65722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7536160" y="126000"/>
            <a:ext cx="4518008" cy="66153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7320136" y="126000"/>
            <a:ext cx="125520" cy="16975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E36C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8500110" y="6309320"/>
            <a:ext cx="3500546" cy="33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[정책학 이슈 Argue &amp; Debate] 우리나라 사회복지의 실태와 문제점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http://www.kaps.or.kr/src/popup/article.php?no=61</a:t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7680176" y="2096852"/>
            <a:ext cx="4297238" cy="2529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저출산율 증가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고령화 사회 진입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복지서비스의 필요성 증대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인원 별 복지서비스 제공의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부족 / 어려움</a:t>
            </a:r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119336" y="8620"/>
            <a:ext cx="4608512" cy="1368152"/>
            <a:chOff x="240130" y="-44814"/>
            <a:chExt cx="4608512" cy="1368152"/>
          </a:xfrm>
        </p:grpSpPr>
        <p:sp>
          <p:nvSpPr>
            <p:cNvPr id="180" name="Google Shape;180;p23"/>
            <p:cNvSpPr txBox="1"/>
            <p:nvPr/>
          </p:nvSpPr>
          <p:spPr>
            <a:xfrm>
              <a:off x="240130" y="-44814"/>
              <a:ext cx="648072" cy="864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21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3"/>
            <p:cNvSpPr txBox="1"/>
            <p:nvPr/>
          </p:nvSpPr>
          <p:spPr>
            <a:xfrm>
              <a:off x="744186" y="171210"/>
              <a:ext cx="4104456" cy="115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100" u="none" cap="none" strike="noStrike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개요</a:t>
              </a:r>
              <a:endParaRPr/>
            </a:p>
          </p:txBody>
        </p:sp>
        <p:cxnSp>
          <p:nvCxnSpPr>
            <p:cNvPr id="182" name="Google Shape;182;p23"/>
            <p:cNvCxnSpPr/>
            <p:nvPr/>
          </p:nvCxnSpPr>
          <p:spPr>
            <a:xfrm>
              <a:off x="654622" y="315226"/>
              <a:ext cx="0" cy="144016"/>
            </a:xfrm>
            <a:prstGeom prst="straightConnector1">
              <a:avLst/>
            </a:prstGeom>
            <a:noFill/>
            <a:ln cap="flat" cmpd="sng" w="285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152635"/>
            <a:ext cx="1248138" cy="576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"/>
          <p:cNvGrpSpPr/>
          <p:nvPr/>
        </p:nvGrpSpPr>
        <p:grpSpPr>
          <a:xfrm>
            <a:off x="1127448" y="1513911"/>
            <a:ext cx="5112568" cy="3139225"/>
            <a:chOff x="2112145" y="-98632"/>
            <a:chExt cx="5112568" cy="3139225"/>
          </a:xfrm>
        </p:grpSpPr>
        <p:sp>
          <p:nvSpPr>
            <p:cNvPr id="185" name="Google Shape;185;p23"/>
            <p:cNvSpPr txBox="1"/>
            <p:nvPr/>
          </p:nvSpPr>
          <p:spPr>
            <a:xfrm>
              <a:off x="2998282" y="1212162"/>
              <a:ext cx="3392805" cy="396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rgbClr val="42C7F1"/>
                  </a:solidFill>
                  <a:latin typeface="Arial"/>
                  <a:ea typeface="Arial"/>
                  <a:cs typeface="Arial"/>
                  <a:sym typeface="Arial"/>
                </a:rPr>
                <a:t>사회복지 통합관리시스템 부재 </a:t>
              </a:r>
              <a:endParaRPr/>
            </a:p>
          </p:txBody>
        </p:sp>
        <p:sp>
          <p:nvSpPr>
            <p:cNvPr id="186" name="Google Shape;186;p23"/>
            <p:cNvSpPr txBox="1"/>
            <p:nvPr/>
          </p:nvSpPr>
          <p:spPr>
            <a:xfrm>
              <a:off x="2112145" y="-98632"/>
              <a:ext cx="961300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"/>
            <p:cNvSpPr txBox="1"/>
            <p:nvPr/>
          </p:nvSpPr>
          <p:spPr>
            <a:xfrm>
              <a:off x="6261508" y="-98632"/>
              <a:ext cx="963205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2969707" y="2033218"/>
              <a:ext cx="3459480" cy="3953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rgbClr val="42C7F1"/>
                  </a:solidFill>
                  <a:latin typeface="Arial"/>
                  <a:ea typeface="Arial"/>
                  <a:cs typeface="Arial"/>
                  <a:sym typeface="Arial"/>
                </a:rPr>
                <a:t>사회복지 전달체계 비효율 가중 </a:t>
              </a:r>
              <a:endParaRPr/>
            </a:p>
          </p:txBody>
        </p:sp>
      </p:grpSp>
      <p:sp>
        <p:nvSpPr>
          <p:cNvPr id="189" name="Google Shape;189;p23"/>
          <p:cNvSpPr txBox="1"/>
          <p:nvPr/>
        </p:nvSpPr>
        <p:spPr>
          <a:xfrm>
            <a:off x="2838852" y="4344878"/>
            <a:ext cx="1744980" cy="272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성용락(감사원 사무총장)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4"/>
          <p:cNvGrpSpPr/>
          <p:nvPr/>
        </p:nvGrpSpPr>
        <p:grpSpPr>
          <a:xfrm>
            <a:off x="3518720" y="1513911"/>
            <a:ext cx="5112603" cy="3139225"/>
            <a:chOff x="2112145" y="-98632"/>
            <a:chExt cx="5112603" cy="3139225"/>
          </a:xfrm>
        </p:grpSpPr>
        <p:sp>
          <p:nvSpPr>
            <p:cNvPr id="196" name="Google Shape;196;p24"/>
            <p:cNvSpPr txBox="1"/>
            <p:nvPr/>
          </p:nvSpPr>
          <p:spPr>
            <a:xfrm>
              <a:off x="2225021" y="484309"/>
              <a:ext cx="4928808" cy="25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5400" u="none" cap="none" strike="noStrike">
                  <a:solidFill>
                    <a:srgbClr val="42C7F1"/>
                  </a:solidFill>
                  <a:latin typeface="Arial"/>
                  <a:ea typeface="Arial"/>
                  <a:cs typeface="Arial"/>
                  <a:sym typeface="Arial"/>
                </a:rPr>
                <a:t>_시퀀스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5400" u="none" cap="none" strike="noStrike">
                  <a:solidFill>
                    <a:srgbClr val="42C7F1"/>
                  </a:solidFill>
                  <a:latin typeface="Arial"/>
                  <a:ea typeface="Arial"/>
                  <a:cs typeface="Arial"/>
                  <a:sym typeface="Arial"/>
                </a:rPr>
                <a:t>_클래스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5400" u="none" cap="none" strike="noStrike">
                  <a:solidFill>
                    <a:srgbClr val="42C7F1"/>
                  </a:solidFill>
                  <a:latin typeface="Arial"/>
                  <a:ea typeface="Arial"/>
                  <a:cs typeface="Arial"/>
                  <a:sym typeface="Arial"/>
                </a:rPr>
                <a:t>_테이블</a:t>
              </a:r>
              <a:endParaRPr/>
            </a:p>
          </p:txBody>
        </p:sp>
        <p:sp>
          <p:nvSpPr>
            <p:cNvPr id="197" name="Google Shape;197;p24"/>
            <p:cNvSpPr txBox="1"/>
            <p:nvPr/>
          </p:nvSpPr>
          <p:spPr>
            <a:xfrm>
              <a:off x="2112145" y="-98632"/>
              <a:ext cx="961300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4"/>
            <p:cNvSpPr txBox="1"/>
            <p:nvPr/>
          </p:nvSpPr>
          <p:spPr>
            <a:xfrm>
              <a:off x="6261855" y="-98632"/>
              <a:ext cx="962893" cy="313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b="0" i="0" sz="20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사용자 지정 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